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56" r:id="rId3"/>
    <p:sldId id="272" r:id="rId4"/>
    <p:sldId id="285" r:id="rId5"/>
    <p:sldId id="284" r:id="rId6"/>
    <p:sldId id="283" r:id="rId7"/>
    <p:sldId id="276" r:id="rId8"/>
    <p:sldId id="287" r:id="rId9"/>
    <p:sldId id="264" r:id="rId10"/>
    <p:sldId id="289" r:id="rId11"/>
    <p:sldId id="290" r:id="rId12"/>
    <p:sldId id="282" r:id="rId13"/>
    <p:sldId id="277" r:id="rId14"/>
    <p:sldId id="286" r:id="rId15"/>
    <p:sldId id="275" r:id="rId16"/>
    <p:sldId id="270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669D"/>
    <a:srgbClr val="000000"/>
    <a:srgbClr val="005EA4"/>
    <a:srgbClr val="FFFFFF"/>
    <a:srgbClr val="00B0F0"/>
    <a:srgbClr val="002745"/>
    <a:srgbClr val="0065B3"/>
    <a:srgbClr val="91CFFF"/>
    <a:srgbClr val="0070C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5274" autoAdjust="0"/>
  </p:normalViewPr>
  <p:slideViewPr>
    <p:cSldViewPr snapToGrid="0">
      <p:cViewPr>
        <p:scale>
          <a:sx n="57" d="100"/>
          <a:sy n="57" d="100"/>
        </p:scale>
        <p:origin x="-1134" y="-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77138790389327"/>
          <c:y val="5.3038332764849726E-2"/>
          <c:w val="0.91823941929133857"/>
          <c:h val="0.811841547007778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 Year</c:v>
                </c:pt>
              </c:strCache>
            </c:strRef>
          </c:tx>
          <c:spPr>
            <a:solidFill>
              <a:schemeClr val="accent6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Loss 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-0.32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 Years</c:v>
                </c:pt>
              </c:strCache>
            </c:strRef>
          </c:tx>
          <c:spPr>
            <a:solidFill>
              <a:schemeClr val="accent6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Loss 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-0.2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 Years</c:v>
                </c:pt>
              </c:strCache>
            </c:strRef>
          </c:tx>
          <c:spPr>
            <a:solidFill>
              <a:schemeClr val="accent6">
                <a:shade val="8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Loss 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-0.12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10 Years</c:v>
                </c:pt>
              </c:strCache>
            </c:strRef>
          </c:tx>
          <c:spPr>
            <a:solidFill>
              <a:schemeClr val="accent6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9221990951767149E-3"/>
                  <c:y val="4.741322988628630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Loss 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6"/>
        <c:overlap val="-43"/>
        <c:axId val="23578112"/>
        <c:axId val="23579648"/>
      </c:barChart>
      <c:dateAx>
        <c:axId val="23578112"/>
        <c:scaling>
          <c:orientation val="minMax"/>
        </c:scaling>
        <c:delete val="0"/>
        <c:axPos val="b"/>
        <c:numFmt formatCode="General" sourceLinked="1"/>
        <c:majorTickMark val="none"/>
        <c:minorTickMark val="in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79648"/>
        <c:crosses val="autoZero"/>
        <c:auto val="0"/>
        <c:lblOffset val="100"/>
        <c:baseTimeUnit val="days"/>
      </c:dateAx>
      <c:valAx>
        <c:axId val="23579648"/>
        <c:scaling>
          <c:orientation val="minMax"/>
          <c:min val="-1.2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78112"/>
        <c:crossesAt val="1"/>
        <c:crossBetween val="between"/>
      </c:valAx>
      <c:spPr>
        <a:noFill/>
        <a:ln>
          <a:solidFill>
            <a:schemeClr val="bg1">
              <a:lumMod val="50000"/>
              <a:lumOff val="50000"/>
              <a:alpha val="87000"/>
            </a:schemeClr>
          </a:solidFill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05529021987006"/>
          <c:y val="2.958547048341155E-2"/>
          <c:w val="0.81050944451615681"/>
          <c:h val="0.89340637464886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 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Gains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0.68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 Years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Gains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 Years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Gains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0.88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10 Years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00B0F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Gains</c:v>
                </c:pt>
              </c:strCache>
            </c:strRef>
          </c:cat>
          <c:val>
            <c:numRef>
              <c:f>Sheet1!$E$2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93"/>
        <c:overlap val="-35"/>
        <c:axId val="53816320"/>
        <c:axId val="53826304"/>
      </c:barChart>
      <c:catAx>
        <c:axId val="5381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round/>
          </a:ln>
          <a:effectLst/>
        </c:spPr>
        <c:txPr>
          <a:bodyPr rot="0" spcFirstLastPara="1" vertOverflow="ellipsis" wrap="square" anchor="ctr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26304"/>
        <c:crosses val="autoZero"/>
        <c:auto val="0"/>
        <c:lblAlgn val="ctr"/>
        <c:lblOffset val="100"/>
        <c:noMultiLvlLbl val="0"/>
      </c:catAx>
      <c:valAx>
        <c:axId val="5382630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50000"/>
                <a:lumOff val="50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1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121272750742224"/>
          <c:y val="0.21685594343509595"/>
          <c:w val="0.18605503205541929"/>
          <c:h val="0.423480672849892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6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 mods="ignoreCSTransforms">
      <cs:styleClr val="0">
        <a:shade val="25000"/>
      </cs:styl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 mods="ignoreCSTransforms">
      <cs:styleClr val="0">
        <a:tint val="25000"/>
      </cs:styl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09/04/2016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09/04/2016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5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286000"/>
            <a:ext cx="9601200" cy="1517904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959352"/>
            <a:ext cx="96012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8952"/>
            <a:ext cx="6629400" cy="533095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09/04/2016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45" y="6344069"/>
            <a:ext cx="777835" cy="249095"/>
          </a:xfrm>
          <a:prstGeom prst="rect">
            <a:avLst/>
          </a:prstGeom>
        </p:spPr>
      </p:pic>
      <p:sp>
        <p:nvSpPr>
          <p:cNvPr id="9" name="Date Placeholder 1"/>
          <p:cNvSpPr txBox="1">
            <a:spLocks/>
          </p:cNvSpPr>
          <p:nvPr userDrawn="1"/>
        </p:nvSpPr>
        <p:spPr>
          <a:xfrm>
            <a:off x="1245586" y="63316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EEF063-071B-4245-8591-E998C813D14A}" type="datetime1">
              <a:rPr lang="en-US" sz="1050" smtClean="0"/>
              <a:pPr/>
              <a:t>09/04/2016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648" y="2350008"/>
            <a:ext cx="4206240" cy="1993392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1752" y="502920"/>
            <a:ext cx="6702552" cy="5843016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0648" y="4361688"/>
            <a:ext cx="4206240" cy="1728216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09/04/2016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45" y="6344069"/>
            <a:ext cx="777835" cy="249095"/>
          </a:xfrm>
          <a:prstGeom prst="rect">
            <a:avLst/>
          </a:prstGeom>
        </p:spPr>
      </p:pic>
      <p:sp>
        <p:nvSpPr>
          <p:cNvPr id="9" name="Date Placeholder 1"/>
          <p:cNvSpPr txBox="1">
            <a:spLocks/>
          </p:cNvSpPr>
          <p:nvPr userDrawn="1"/>
        </p:nvSpPr>
        <p:spPr>
          <a:xfrm>
            <a:off x="1245586" y="63316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EEF063-071B-4245-8591-E998C813D14A}" type="datetime1">
              <a:rPr lang="en-US" sz="1050" smtClean="0"/>
              <a:pPr/>
              <a:t>09/04/2016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09/04/2016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45" y="6344069"/>
            <a:ext cx="777835" cy="249095"/>
          </a:xfrm>
          <a:prstGeom prst="rect">
            <a:avLst/>
          </a:prstGeom>
        </p:spPr>
      </p:pic>
      <p:sp>
        <p:nvSpPr>
          <p:cNvPr id="8" name="Date Placeholder 1"/>
          <p:cNvSpPr txBox="1">
            <a:spLocks/>
          </p:cNvSpPr>
          <p:nvPr userDrawn="1"/>
        </p:nvSpPr>
        <p:spPr>
          <a:xfrm>
            <a:off x="1245586" y="63316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EEF063-071B-4245-8591-E998C813D14A}" type="datetime1">
              <a:rPr lang="en-US" sz="1050" smtClean="0"/>
              <a:pPr/>
              <a:t>09/04/2016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09/04/2016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EEF063-071B-4245-8591-E998C813D14A}" type="datetime1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09/04/2016</a:t>
            </a:fld>
            <a:endParaRPr lang="en-US" dirty="0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70548" y="6365521"/>
            <a:ext cx="3859795" cy="304801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1873" y="6364835"/>
            <a:ext cx="1176745" cy="374877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1103312" y="2052922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45" y="6344069"/>
            <a:ext cx="777835" cy="249095"/>
          </a:xfrm>
          <a:prstGeom prst="rect">
            <a:avLst/>
          </a:prstGeom>
        </p:spPr>
      </p:pic>
      <p:sp>
        <p:nvSpPr>
          <p:cNvPr id="9" name="Date Placeholder 1"/>
          <p:cNvSpPr txBox="1">
            <a:spLocks/>
          </p:cNvSpPr>
          <p:nvPr userDrawn="1"/>
        </p:nvSpPr>
        <p:spPr>
          <a:xfrm>
            <a:off x="1245586" y="63316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EEF063-071B-4245-8591-E998C813D14A}" type="datetime1">
              <a:rPr lang="en-US" sz="1050" smtClean="0">
                <a:solidFill>
                  <a:schemeClr val="tx2">
                    <a:lumMod val="75000"/>
                  </a:schemeClr>
                </a:solidFill>
              </a:rPr>
              <a:pPr/>
              <a:t>09/04/2016</a:t>
            </a:fld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130552"/>
            <a:ext cx="9601200" cy="2359152"/>
          </a:xfrm>
        </p:spPr>
        <p:txBody>
          <a:bodyPr anchor="b">
            <a:normAutofit/>
          </a:bodyPr>
          <a:lstStyle>
            <a:lvl1pPr algn="ctr">
              <a:defRPr sz="5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572000"/>
            <a:ext cx="9601200" cy="841248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09/04/2016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45" y="6344069"/>
            <a:ext cx="777835" cy="249095"/>
          </a:xfrm>
          <a:prstGeom prst="rect">
            <a:avLst/>
          </a:prstGeom>
        </p:spPr>
      </p:pic>
      <p:sp>
        <p:nvSpPr>
          <p:cNvPr id="9" name="Date Placeholder 1"/>
          <p:cNvSpPr txBox="1">
            <a:spLocks/>
          </p:cNvSpPr>
          <p:nvPr userDrawn="1"/>
        </p:nvSpPr>
        <p:spPr>
          <a:xfrm>
            <a:off x="1245586" y="63316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EEF063-071B-4245-8591-E998C813D14A}" type="datetime1">
              <a:rPr lang="en-US" sz="1050" smtClean="0">
                <a:solidFill>
                  <a:schemeClr val="tx2">
                    <a:lumMod val="75000"/>
                  </a:schemeClr>
                </a:solidFill>
              </a:rPr>
              <a:pPr/>
              <a:t>09/04/2016</a:t>
            </a:fld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en-US"/>
              <a:t>09/04/2016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/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45" y="6344069"/>
            <a:ext cx="777835" cy="249095"/>
          </a:xfrm>
          <a:prstGeom prst="rect">
            <a:avLst/>
          </a:prstGeom>
        </p:spPr>
      </p:pic>
      <p:sp>
        <p:nvSpPr>
          <p:cNvPr id="9" name="Date Placeholder 1"/>
          <p:cNvSpPr txBox="1">
            <a:spLocks/>
          </p:cNvSpPr>
          <p:nvPr userDrawn="1"/>
        </p:nvSpPr>
        <p:spPr>
          <a:xfrm>
            <a:off x="1245586" y="63316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EEF063-071B-4245-8591-E998C813D14A}" type="datetime1">
              <a:rPr lang="en-US" sz="1050" smtClean="0">
                <a:solidFill>
                  <a:schemeClr val="tx2">
                    <a:lumMod val="75000"/>
                  </a:schemeClr>
                </a:solidFill>
              </a:rPr>
              <a:pPr/>
              <a:t>09/04/2016</a:t>
            </a:fld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130552"/>
            <a:ext cx="9601200" cy="2359152"/>
          </a:xfrm>
        </p:spPr>
        <p:txBody>
          <a:bodyPr anchor="b">
            <a:normAutofit/>
          </a:bodyPr>
          <a:lstStyle>
            <a:lvl1pPr algn="ctr">
              <a:defRPr sz="54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572000"/>
            <a:ext cx="9601200" cy="841248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09/04/2016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45" y="6344069"/>
            <a:ext cx="777835" cy="249095"/>
          </a:xfrm>
          <a:prstGeom prst="rect">
            <a:avLst/>
          </a:prstGeom>
        </p:spPr>
      </p:pic>
      <p:sp>
        <p:nvSpPr>
          <p:cNvPr id="9" name="Date Placeholder 1"/>
          <p:cNvSpPr txBox="1">
            <a:spLocks/>
          </p:cNvSpPr>
          <p:nvPr userDrawn="1"/>
        </p:nvSpPr>
        <p:spPr>
          <a:xfrm>
            <a:off x="1245586" y="63316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EEF063-071B-4245-8591-E998C813D14A}" type="datetime1">
              <a:rPr lang="en-US" sz="1050" smtClean="0">
                <a:solidFill>
                  <a:schemeClr val="tx2">
                    <a:lumMod val="75000"/>
                  </a:schemeClr>
                </a:solidFill>
              </a:rPr>
              <a:pPr/>
              <a:t>09/04/2016</a:t>
            </a:fld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87652"/>
            <a:ext cx="12192000" cy="32826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8014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rPr lang="en-US"/>
              <a:t>09/04/2016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rPr/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45" y="6344069"/>
            <a:ext cx="777835" cy="249095"/>
          </a:xfrm>
          <a:prstGeom prst="rect">
            <a:avLst/>
          </a:prstGeom>
        </p:spPr>
      </p:pic>
      <p:sp>
        <p:nvSpPr>
          <p:cNvPr id="9" name="Date Placeholder 1"/>
          <p:cNvSpPr txBox="1">
            <a:spLocks/>
          </p:cNvSpPr>
          <p:nvPr userDrawn="1"/>
        </p:nvSpPr>
        <p:spPr>
          <a:xfrm>
            <a:off x="1245586" y="63316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EEF063-071B-4245-8591-E998C813D14A}" type="datetime1">
              <a:rPr lang="en-US" sz="1050" smtClean="0">
                <a:solidFill>
                  <a:schemeClr val="tx2">
                    <a:lumMod val="75000"/>
                  </a:schemeClr>
                </a:solidFill>
              </a:rPr>
              <a:pPr/>
              <a:t>09/04/2016</a:t>
            </a:fld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09/04/2016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45" y="6344069"/>
            <a:ext cx="777835" cy="249095"/>
          </a:xfrm>
          <a:prstGeom prst="rect">
            <a:avLst/>
          </a:prstGeom>
        </p:spPr>
      </p:pic>
      <p:sp>
        <p:nvSpPr>
          <p:cNvPr id="11" name="Date Placeholder 1"/>
          <p:cNvSpPr txBox="1">
            <a:spLocks/>
          </p:cNvSpPr>
          <p:nvPr userDrawn="1"/>
        </p:nvSpPr>
        <p:spPr>
          <a:xfrm>
            <a:off x="1245586" y="63316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EEF063-071B-4245-8591-E998C813D14A}" type="datetime1">
              <a:rPr lang="en-US" sz="1050" smtClean="0"/>
              <a:pPr/>
              <a:t>09/04/2016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09/04/2016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45" y="6344069"/>
            <a:ext cx="777835" cy="249095"/>
          </a:xfrm>
          <a:prstGeom prst="rect">
            <a:avLst/>
          </a:prstGeom>
        </p:spPr>
      </p:pic>
      <p:sp>
        <p:nvSpPr>
          <p:cNvPr id="7" name="Date Placeholder 1"/>
          <p:cNvSpPr txBox="1">
            <a:spLocks/>
          </p:cNvSpPr>
          <p:nvPr userDrawn="1"/>
        </p:nvSpPr>
        <p:spPr>
          <a:xfrm>
            <a:off x="1245586" y="63316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EEF063-071B-4245-8591-E998C813D14A}" type="datetime1">
              <a:rPr lang="en-US" sz="1050" smtClean="0"/>
              <a:pPr/>
              <a:t>09/04/2016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88826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09/04/2016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45" y="6344069"/>
            <a:ext cx="777835" cy="249095"/>
          </a:xfrm>
          <a:prstGeom prst="rect">
            <a:avLst/>
          </a:prstGeom>
        </p:spPr>
      </p:pic>
      <p:sp>
        <p:nvSpPr>
          <p:cNvPr id="7" name="Date Placeholder 1"/>
          <p:cNvSpPr txBox="1">
            <a:spLocks/>
          </p:cNvSpPr>
          <p:nvPr userDrawn="1"/>
        </p:nvSpPr>
        <p:spPr>
          <a:xfrm>
            <a:off x="1245586" y="633169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EEF063-071B-4245-8591-E998C813D14A}" type="datetime1">
              <a:rPr lang="en-US" sz="1050" smtClean="0"/>
              <a:pPr/>
              <a:t>09/04/2016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09/04/2016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n.finance.yahoo.com/echarts?s=%5eBSESN#symbol=%5EBSESN;range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moneycontrol.com/mutual-funds/nav/hdfc-top-200-fund/sip-calculator-MZU009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eycontrol.com/mutual-funds/nav/hdfc-top-200-fund/sip-calculator-MZU009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1311" y="0"/>
            <a:ext cx="6100689" cy="6858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89892" y="4145779"/>
            <a:ext cx="4389120" cy="487430"/>
          </a:xfrm>
        </p:spPr>
        <p:txBody>
          <a:bodyPr/>
          <a:lstStyle/>
          <a:p>
            <a:pPr algn="r"/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www.fincart.com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23" y="2549402"/>
            <a:ext cx="5017625" cy="1598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4" t="5656" r="52957" b="5319"/>
          <a:stretch/>
        </p:blipFill>
        <p:spPr>
          <a:xfrm>
            <a:off x="7087773" y="200358"/>
            <a:ext cx="4107765" cy="6457284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Rectangle 2"/>
          <p:cNvSpPr/>
          <p:nvPr/>
        </p:nvSpPr>
        <p:spPr>
          <a:xfrm>
            <a:off x="2585639" y="5860254"/>
            <a:ext cx="2993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 Narrow" panose="020B0506020202030204" pitchFamily="34" charset="0"/>
              </a:rPr>
              <a:t>011-30018181 | info@fincart.com</a:t>
            </a:r>
            <a:endParaRPr lang="en-US" dirty="0">
              <a:latin typeface="Arial Narrow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esign\ChatRooms\April\photo-1438505296047-83ae9945bf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00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-1" y="4529780"/>
            <a:ext cx="6106612" cy="950976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884" y="4687489"/>
            <a:ext cx="9509760" cy="681607"/>
          </a:xfrm>
        </p:spPr>
        <p:txBody>
          <a:bodyPr>
            <a:normAutofit/>
          </a:bodyPr>
          <a:lstStyle/>
          <a:p>
            <a:r>
              <a:rPr lang="en-US" sz="3600" i="1" dirty="0" smtClean="0">
                <a:latin typeface="Arial Narrow" panose="020B0506020202030204" pitchFamily="34" charset="0"/>
                <a:cs typeface="Arial" panose="020B0604020202020204" pitchFamily="34" charset="0"/>
              </a:rPr>
              <a:t>….But What About </a:t>
            </a:r>
            <a:r>
              <a:rPr lang="en-US" sz="3600" dirty="0" smtClean="0">
                <a:latin typeface="Arial Black" pitchFamily="34" charset="0"/>
              </a:rPr>
              <a:t>Risk?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1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4294217536"/>
              </p:ext>
            </p:extLst>
          </p:nvPr>
        </p:nvGraphicFramePr>
        <p:xfrm>
          <a:off x="757075" y="3488831"/>
          <a:ext cx="4346043" cy="2946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1568129310"/>
              </p:ext>
            </p:extLst>
          </p:nvPr>
        </p:nvGraphicFramePr>
        <p:xfrm>
          <a:off x="693823" y="739936"/>
          <a:ext cx="4648200" cy="3135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72" t="93162" r="3642" b="-1093"/>
          <a:stretch/>
        </p:blipFill>
        <p:spPr bwMode="auto">
          <a:xfrm>
            <a:off x="70798" y="5955206"/>
            <a:ext cx="7263765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417184" y="1673386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 Black" panose="020B0A04020102020204" pitchFamily="34" charset="0"/>
              </a:rPr>
              <a:t>GAIN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17184" y="4848943"/>
            <a:ext cx="88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Arial Black" panose="020B0A04020102020204" pitchFamily="34" charset="0"/>
              </a:rPr>
              <a:t>LOSS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04" r="3642" b="69115"/>
          <a:stretch/>
        </p:blipFill>
        <p:spPr bwMode="auto">
          <a:xfrm>
            <a:off x="4355141" y="2843299"/>
            <a:ext cx="3223260" cy="168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24061" y="378815"/>
            <a:ext cx="7672063" cy="950976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4061" y="644044"/>
            <a:ext cx="7688268" cy="458288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latin typeface="Arial Black" panose="020B0A04020102020204" pitchFamily="34" charset="0"/>
              </a:rPr>
              <a:t>Equity </a:t>
            </a:r>
            <a:r>
              <a:rPr lang="en-US" sz="2800" dirty="0">
                <a:latin typeface="Arial Black" panose="020B0A04020102020204" pitchFamily="34" charset="0"/>
              </a:rPr>
              <a:t>Investments </a:t>
            </a:r>
            <a:r>
              <a:rPr lang="en-US" sz="2800" dirty="0" smtClean="0">
                <a:latin typeface="Arial Narrow" panose="020B0606020202030204" pitchFamily="34" charset="0"/>
              </a:rPr>
              <a:t>– Gain &amp; Loss Probability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7863839" y="2075968"/>
            <a:ext cx="4328159" cy="1323439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Probability of making money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from Equity Market increases with increasing time horizon of investments.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7863840" y="4017946"/>
            <a:ext cx="4332284" cy="707886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Almost certainly positive for an Investment time horizon of 10 years.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6" t="3410" r="6543" b="36919"/>
          <a:stretch/>
        </p:blipFill>
        <p:spPr>
          <a:xfrm>
            <a:off x="370887" y="1235602"/>
            <a:ext cx="11327363" cy="55302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97664" y="614920"/>
            <a:ext cx="4175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hlinkClick r:id="rId3"/>
              </a:rPr>
              <a:t>https://in.finance.yahoo.com/echarts?s=%5EBSESN#symbol=%5EBSESN;range</a:t>
            </a:r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462893" y="2005277"/>
            <a:ext cx="7284569" cy="950976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0887" y="5696720"/>
            <a:ext cx="86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itchFamily="34" charset="0"/>
                <a:cs typeface="Arial" panose="020B0604020202020204" pitchFamily="34" charset="0"/>
              </a:rPr>
              <a:t>3622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29768" y="5633104"/>
            <a:ext cx="834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itchFamily="34" charset="0"/>
                <a:cs typeface="Arial" panose="020B0604020202020204" pitchFamily="34" charset="0"/>
              </a:rPr>
              <a:t>5205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887" y="2718654"/>
            <a:ext cx="9509760" cy="681607"/>
          </a:xfrm>
        </p:spPr>
        <p:txBody>
          <a:bodyPr>
            <a:normAutofit/>
          </a:bodyPr>
          <a:lstStyle/>
          <a:p>
            <a:r>
              <a:rPr lang="en-US" dirty="0" smtClean="0"/>
              <a:t>Try to evaluate any period of 10 years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15344" y="5700394"/>
            <a:ext cx="877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itchFamily="34" charset="0"/>
                <a:cs typeface="Arial" panose="020B0604020202020204" pitchFamily="34" charset="0"/>
              </a:rPr>
              <a:t>3311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3242" y="5479215"/>
            <a:ext cx="83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itchFamily="34" charset="0"/>
                <a:cs typeface="Arial" panose="020B0604020202020204" pitchFamily="34" charset="0"/>
              </a:rPr>
              <a:t>5695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79325" y="4872689"/>
            <a:ext cx="882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itchFamily="34" charset="0"/>
                <a:cs typeface="Arial" panose="020B0604020202020204" pitchFamily="34" charset="0"/>
              </a:rPr>
              <a:t>9919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50899" y="3907774"/>
            <a:ext cx="979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itchFamily="34" charset="0"/>
                <a:cs typeface="Arial" panose="020B0604020202020204" pitchFamily="34" charset="0"/>
              </a:rPr>
              <a:t>17648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6899" y="5512216"/>
            <a:ext cx="839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C00000"/>
                </a:solidFill>
                <a:latin typeface="Arial Black" pitchFamily="34" charset="0"/>
                <a:cs typeface="Arial" panose="020B0604020202020204" pitchFamily="34" charset="0"/>
              </a:rPr>
              <a:t>8891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42875" y="4061662"/>
            <a:ext cx="85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itchFamily="34" charset="0"/>
                <a:cs typeface="Arial" panose="020B0604020202020204" pitchFamily="34" charset="0"/>
              </a:rPr>
              <a:t>17,193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53419" y="3599997"/>
            <a:ext cx="873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itchFamily="34" charset="0"/>
                <a:cs typeface="Arial" panose="020B0604020202020204" pitchFamily="34" charset="0"/>
              </a:rPr>
              <a:t>20,513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27153" y="2751681"/>
            <a:ext cx="1093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itchFamily="34" charset="0"/>
                <a:cs typeface="Arial" panose="020B0604020202020204" pitchFamily="34" charset="0"/>
              </a:rPr>
              <a:t>24,870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54043" y="4188158"/>
            <a:ext cx="839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1">
                    <a:lumMod val="90000"/>
                    <a:lumOff val="10000"/>
                  </a:schemeClr>
                </a:solidFill>
                <a:latin typeface="Arial Black" pitchFamily="34" charset="0"/>
                <a:cs typeface="Arial" panose="020B0604020202020204" pitchFamily="34" charset="0"/>
              </a:rPr>
              <a:t>16,357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1890" y="2094808"/>
            <a:ext cx="7008734" cy="76944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Evaluate any period over 10 years</a:t>
            </a:r>
            <a:endParaRPr lang="en-US" sz="2000" dirty="0" smtClean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  <a:cs typeface="Arial" pitchFamily="34" charset="0"/>
              </a:rPr>
              <a:t>You will have a positive experience</a:t>
            </a:r>
          </a:p>
        </p:txBody>
      </p:sp>
    </p:spTree>
    <p:extLst>
      <p:ext uri="{BB962C8B-B14F-4D97-AF65-F5344CB8AC3E}">
        <p14:creationId xmlns:p14="http://schemas.microsoft.com/office/powerpoint/2010/main" val="362732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7" r="21268"/>
          <a:stretch/>
        </p:blipFill>
        <p:spPr>
          <a:xfrm>
            <a:off x="0" y="-598978"/>
            <a:ext cx="12192000" cy="74569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3782429"/>
            <a:ext cx="6096000" cy="2535993"/>
          </a:xfrm>
          <a:prstGeom prst="rect">
            <a:avLst/>
          </a:prstGeom>
          <a:solidFill>
            <a:srgbClr val="005E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" y="3892050"/>
            <a:ext cx="6096001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markets will have its </a:t>
            </a:r>
            <a:r>
              <a:rPr lang="en-US" sz="2400" dirty="0">
                <a:latin typeface="Arial Black" pitchFamily="34" charset="0"/>
              </a:rPr>
              <a:t>ups n downs</a:t>
            </a:r>
            <a:r>
              <a:rPr lang="en-US" sz="2400" dirty="0"/>
              <a:t>;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but; It has </a:t>
            </a:r>
          </a:p>
          <a:p>
            <a:pPr algn="ctr"/>
            <a:r>
              <a:rPr lang="en-US" sz="2400" dirty="0">
                <a:latin typeface="Arial Black" pitchFamily="34" charset="0"/>
              </a:rPr>
              <a:t>never destroyed capital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Investments time horizon of over </a:t>
            </a:r>
          </a:p>
          <a:p>
            <a:pPr algn="ctr"/>
            <a:r>
              <a:rPr lang="en-US" sz="2400" dirty="0">
                <a:latin typeface="Arial Black" pitchFamily="34" charset="0"/>
              </a:rPr>
              <a:t>10 years</a:t>
            </a:r>
          </a:p>
        </p:txBody>
      </p:sp>
    </p:spTree>
    <p:extLst>
      <p:ext uri="{BB962C8B-B14F-4D97-AF65-F5344CB8AC3E}">
        <p14:creationId xmlns:p14="http://schemas.microsoft.com/office/powerpoint/2010/main" val="7185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8100" y="38104"/>
            <a:ext cx="12344402" cy="6781796"/>
            <a:chOff x="2306168" y="1953252"/>
            <a:chExt cx="7739497" cy="42519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9036" t="10937" r="7309" b="10937"/>
            <a:stretch/>
          </p:blipFill>
          <p:spPr>
            <a:xfrm>
              <a:off x="2306169" y="2141458"/>
              <a:ext cx="7739495" cy="406373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9037" t="3841" r="7309" b="92715"/>
            <a:stretch/>
          </p:blipFill>
          <p:spPr>
            <a:xfrm>
              <a:off x="2306168" y="1953252"/>
              <a:ext cx="7739497" cy="179156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-38100" y="1116283"/>
            <a:ext cx="7672063" cy="95097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75719"/>
            <a:ext cx="7315200" cy="832104"/>
          </a:xfrm>
        </p:spPr>
        <p:txBody>
          <a:bodyPr anchor="ctr">
            <a:noAutofit/>
          </a:bodyPr>
          <a:lstStyle/>
          <a:p>
            <a:pPr algn="l"/>
            <a:r>
              <a:rPr lang="en-US" sz="2800" i="1" dirty="0" smtClean="0">
                <a:solidFill>
                  <a:srgbClr val="00B0F0"/>
                </a:solidFill>
                <a:latin typeface="Arial Narrow" panose="020B0506020202030204" pitchFamily="34" charset="0"/>
                <a:cs typeface="Arial" panose="020B0604020202020204" pitchFamily="34" charset="0"/>
              </a:rPr>
              <a:t>Don’t wait any more Start your </a:t>
            </a:r>
            <a:r>
              <a:rPr lang="en-US" sz="36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rgbClr val="00B0F0"/>
                </a:solidFill>
                <a:latin typeface="Arial Black" pitchFamily="34" charset="0"/>
              </a:rPr>
              <a:t>Wealth Accumulation Journey NOW?</a:t>
            </a:r>
            <a:endParaRPr lang="en-US" sz="2800" dirty="0">
              <a:solidFill>
                <a:srgbClr val="00B0F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0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5" r="18247" b="24200"/>
          <a:stretch/>
        </p:blipFill>
        <p:spPr>
          <a:xfrm>
            <a:off x="63062" y="0"/>
            <a:ext cx="12107918" cy="6858000"/>
          </a:xfrm>
          <a:prstGeom prst="rect">
            <a:avLst/>
          </a:prstGeom>
        </p:spPr>
      </p:pic>
      <p:sp>
        <p:nvSpPr>
          <p:cNvPr id="6" name="Freeform 5" descr="Vertical Bracket List" title="SmartArt"/>
          <p:cNvSpPr/>
          <p:nvPr/>
        </p:nvSpPr>
        <p:spPr>
          <a:xfrm>
            <a:off x="1304544" y="2335650"/>
            <a:ext cx="3648456" cy="3684150"/>
          </a:xfrm>
          <a:custGeom>
            <a:avLst/>
            <a:gdLst>
              <a:gd name="connsiteX0" fmla="*/ 0 w 5809932"/>
              <a:gd name="connsiteY0" fmla="*/ 0 h 824292"/>
              <a:gd name="connsiteX1" fmla="*/ 5809932 w 5809932"/>
              <a:gd name="connsiteY1" fmla="*/ 0 h 824292"/>
              <a:gd name="connsiteX2" fmla="*/ 5809932 w 5809932"/>
              <a:gd name="connsiteY2" fmla="*/ 824292 h 824292"/>
              <a:gd name="connsiteX3" fmla="*/ 0 w 5809932"/>
              <a:gd name="connsiteY3" fmla="*/ 824292 h 824292"/>
              <a:gd name="connsiteX4" fmla="*/ 0 w 5809932"/>
              <a:gd name="connsiteY4" fmla="*/ 0 h 8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9932" h="824292">
                <a:moveTo>
                  <a:pt x="0" y="0"/>
                </a:moveTo>
                <a:lnTo>
                  <a:pt x="5809932" y="0"/>
                </a:lnTo>
                <a:lnTo>
                  <a:pt x="5809932" y="824292"/>
                </a:lnTo>
                <a:lnTo>
                  <a:pt x="0" y="8242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342900" lvl="1" indent="-342900" defTabSz="800100"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endParaRPr lang="en-US" kern="12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800100"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800100"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endParaRPr lang="en-US" kern="12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800100"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r>
              <a:rPr lang="en-US" kern="1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algorithm is based on behavioral &amp; need assessment questions </a:t>
            </a:r>
          </a:p>
          <a:p>
            <a:pPr marL="342900" lvl="1" indent="-342900" defTabSz="800100"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endParaRPr lang="en-US" kern="12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800100"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Risk Tolerance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</a:p>
          <a:p>
            <a:pPr marL="342900" lvl="1" indent="-342900" defTabSz="800100"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endParaRPr 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800100"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suggested fund most often not only protect your hard earned money but also delivers better post-tax returns.</a:t>
            </a:r>
          </a:p>
          <a:p>
            <a:pPr marL="342900" lvl="1" indent="-342900" defTabSz="800100"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 defTabSz="800100">
              <a:spcBef>
                <a:spcPct val="0"/>
              </a:spcBef>
              <a:spcAft>
                <a:spcPct val="15000"/>
              </a:spcAft>
              <a:buFont typeface="+mj-lt"/>
              <a:buAutoNum type="arabicPeriod"/>
            </a:pPr>
            <a:endParaRPr lang="en-US" kern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39287"/>
            <a:ext cx="7672063" cy="950976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80594" y="666750"/>
            <a:ext cx="9509760" cy="566674"/>
          </a:xfrm>
        </p:spPr>
        <p:txBody>
          <a:bodyPr>
            <a:normAutofit/>
          </a:bodyPr>
          <a:lstStyle/>
          <a:p>
            <a:r>
              <a:rPr lang="en-US" sz="3200" i="1" dirty="0" smtClean="0">
                <a:latin typeface="Arial Narrow" panose="020B0506020202030204" pitchFamily="34" charset="0"/>
                <a:cs typeface="Arial" panose="020B0604020202020204" pitchFamily="34" charset="0"/>
              </a:rPr>
              <a:t>Your Investment Plan </a:t>
            </a:r>
            <a:r>
              <a:rPr lang="en-US" sz="3200" i="1" dirty="0" err="1" smtClean="0">
                <a:latin typeface="Arial Narrow" panose="020B0506020202030204" pitchFamily="34" charset="0"/>
                <a:cs typeface="Arial" panose="020B0604020202020204" pitchFamily="34" charset="0"/>
              </a:rPr>
              <a:t>Selfie</a:t>
            </a:r>
            <a:r>
              <a:rPr lang="en-US" sz="3200" i="1" dirty="0" smtClean="0">
                <a:latin typeface="Arial Narrow" panose="020B050602020203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latin typeface="Arial Black" pitchFamily="34" charset="0"/>
              </a:rPr>
              <a:t>#</a:t>
            </a:r>
            <a:r>
              <a:rPr lang="en-US" sz="3200" dirty="0" err="1" smtClean="0">
                <a:latin typeface="Arial Black" pitchFamily="34" charset="0"/>
              </a:rPr>
              <a:t>IPSelfie</a:t>
            </a:r>
            <a:endParaRPr lang="en-US" sz="32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7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687" b="593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671751"/>
            <a:ext cx="12191999" cy="1934548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/>
          <p:cNvSpPr txBox="1">
            <a:spLocks/>
          </p:cNvSpPr>
          <p:nvPr/>
        </p:nvSpPr>
        <p:spPr>
          <a:xfrm>
            <a:off x="7923522" y="4788134"/>
            <a:ext cx="4262920" cy="16685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 to our advisor on </a:t>
            </a:r>
          </a:p>
          <a:p>
            <a:r>
              <a:rPr lang="en-US" sz="3200" dirty="0" smtClean="0">
                <a:solidFill>
                  <a:schemeClr val="tx1"/>
                </a:solidFill>
                <a:latin typeface="Arial Black" pitchFamily="34" charset="0"/>
                <a:cs typeface="Arial" panose="020B0604020202020204" pitchFamily="34" charset="0"/>
              </a:rPr>
              <a:t>011-30018181 </a:t>
            </a:r>
            <a:endParaRPr lang="en-US" sz="1800" dirty="0" smtClean="0">
              <a:solidFill>
                <a:schemeClr val="tx1"/>
              </a:solidFill>
              <a:latin typeface="Arial Black" pitchFamily="34" charset="0"/>
              <a:cs typeface="Arial" panose="020B0604020202020204" pitchFamily="34" charset="0"/>
            </a:endParaRPr>
          </a:p>
          <a:p>
            <a:r>
              <a:rPr lang="en-US" sz="1800" i="1" dirty="0" smtClean="0">
                <a:solidFill>
                  <a:schemeClr val="tx1"/>
                </a:solidFill>
                <a:latin typeface="Arial Narrow" panose="020B0506020202030204" pitchFamily="34" charset="0"/>
                <a:cs typeface="Arial" panose="020B0604020202020204" pitchFamily="34" charset="0"/>
              </a:rPr>
              <a:t>or</a:t>
            </a: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us at </a:t>
            </a:r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  <a:cs typeface="Arial" panose="020B0604020202020204" pitchFamily="34" charset="0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latin typeface="Arial Black" pitchFamily="34" charset="0"/>
                <a:cs typeface="Arial" panose="020B0604020202020204" pitchFamily="34" charset="0"/>
              </a:rPr>
              <a:t>nfo@fincart.com</a:t>
            </a:r>
            <a:endParaRPr lang="en-US" sz="1800" dirty="0">
              <a:solidFill>
                <a:schemeClr val="tx1"/>
              </a:solidFill>
              <a:latin typeface="Arial Black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12" y="5005944"/>
            <a:ext cx="4866978" cy="1550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378815"/>
            <a:ext cx="4089861" cy="950976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33263" y="408495"/>
            <a:ext cx="4220289" cy="958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spc="-180" dirty="0" smtClean="0">
                <a:latin typeface="Arial" panose="020B0604020202020204" pitchFamily="34" charset="0"/>
                <a:cs typeface="Arial" panose="020B0604020202020204" pitchFamily="34" charset="0"/>
              </a:rPr>
              <a:t>your  </a:t>
            </a:r>
            <a:r>
              <a:rPr lang="en-US" sz="2400" i="1" spc="-18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 Navigation</a:t>
            </a:r>
            <a:endParaRPr lang="en-US" sz="2400" i="1" spc="-180" dirty="0">
              <a:solidFill>
                <a:schemeClr val="tx2"/>
              </a:solidFill>
              <a:latin typeface="Arial Narrow" panose="020B0506020202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sz="2400" spc="-180" dirty="0">
                <a:latin typeface="Arial Black" panose="020B0A04020102020204" pitchFamily="34" charset="0"/>
              </a:rPr>
              <a:t>Get Started Now </a:t>
            </a:r>
          </a:p>
        </p:txBody>
      </p:sp>
    </p:spTree>
    <p:extLst>
      <p:ext uri="{BB962C8B-B14F-4D97-AF65-F5344CB8AC3E}">
        <p14:creationId xmlns:p14="http://schemas.microsoft.com/office/powerpoint/2010/main" val="265340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6" b="8432"/>
          <a:stretch/>
        </p:blipFill>
        <p:spPr>
          <a:xfrm>
            <a:off x="1" y="-58994"/>
            <a:ext cx="12192000" cy="690175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59969" y="2953512"/>
            <a:ext cx="7672063" cy="950976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43100" y="3145159"/>
            <a:ext cx="8305800" cy="567683"/>
          </a:xfrm>
        </p:spPr>
        <p:txBody>
          <a:bodyPr>
            <a:noAutofit/>
          </a:bodyPr>
          <a:lstStyle/>
          <a:p>
            <a:pPr marL="45720" indent="0" algn="ctr"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is higher </a:t>
            </a:r>
            <a:r>
              <a:rPr lang="en-US" sz="3600" dirty="0" smtClean="0">
                <a:latin typeface="Arial Black" panose="020B0A04020102020204" pitchFamily="34" charset="0"/>
                <a:cs typeface="Arial" panose="020B0604020202020204" pitchFamily="34" charset="0"/>
              </a:rPr>
              <a:t>(10)</a:t>
            </a:r>
            <a:r>
              <a:rPr lang="en-US" sz="3600" baseline="30000" dirty="0" smtClean="0"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  <a:r>
              <a:rPr lang="en-US" sz="3600" dirty="0" smtClean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3600" dirty="0" smtClean="0">
                <a:latin typeface="Arial Black" panose="020B0A04020102020204" pitchFamily="34" charset="0"/>
                <a:cs typeface="Arial" panose="020B0604020202020204" pitchFamily="34" charset="0"/>
              </a:rPr>
              <a:t>(5)</a:t>
            </a:r>
            <a:r>
              <a:rPr lang="en-US" sz="3600" baseline="30000" dirty="0" smtClean="0">
                <a:latin typeface="Arial Black" panose="020B0A04020102020204" pitchFamily="34" charset="0"/>
                <a:cs typeface="Arial" panose="020B0604020202020204" pitchFamily="34" charset="0"/>
              </a:rPr>
              <a:t>10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849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" t="127" r="-80" b="56863"/>
          <a:stretch/>
        </p:blipFill>
        <p:spPr>
          <a:xfrm flipH="1">
            <a:off x="1" y="20574"/>
            <a:ext cx="12179807" cy="6986016"/>
          </a:xfrm>
        </p:spPr>
      </p:pic>
      <p:sp>
        <p:nvSpPr>
          <p:cNvPr id="4" name="Rectangle 3"/>
          <p:cNvSpPr/>
          <p:nvPr/>
        </p:nvSpPr>
        <p:spPr>
          <a:xfrm>
            <a:off x="586545" y="2465555"/>
            <a:ext cx="5509455" cy="646331"/>
          </a:xfrm>
          <a:prstGeom prst="rect">
            <a:avLst/>
          </a:prstGeom>
          <a:solidFill>
            <a:srgbClr val="BFBFBF">
              <a:alpha val="60000"/>
            </a:srgbClr>
          </a:solidFill>
        </p:spPr>
        <p:txBody>
          <a:bodyPr wrap="square">
            <a:spAutoFit/>
          </a:bodyPr>
          <a:lstStyle/>
          <a:p>
            <a:pPr algn="just"/>
            <a:r>
              <a:rPr lang="en-IN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10</a:t>
            </a:r>
            <a:r>
              <a:rPr lang="en-IN" sz="3600" baseline="300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  <a:r>
              <a:rPr lang="en-IN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: 1 </a:t>
            </a:r>
            <a:r>
              <a:rPr lang="en-IN" sz="3600" dirty="0">
                <a:solidFill>
                  <a:schemeClr val="bg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lakh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2621" y="4342954"/>
            <a:ext cx="5525193" cy="646331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  <a:r>
              <a:rPr lang="en-IN" sz="3600" baseline="30000" dirty="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10</a:t>
            </a:r>
            <a:r>
              <a:rPr lang="en-IN" sz="3600" dirty="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: </a:t>
            </a:r>
            <a:r>
              <a:rPr lang="en-IN" sz="3600" dirty="0" smtClean="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97.65 </a:t>
            </a:r>
            <a:r>
              <a:rPr lang="en-IN" sz="3600" dirty="0">
                <a:solidFill>
                  <a:srgbClr val="0070C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lakh</a:t>
            </a:r>
          </a:p>
        </p:txBody>
      </p:sp>
    </p:spTree>
    <p:extLst>
      <p:ext uri="{BB962C8B-B14F-4D97-AF65-F5344CB8AC3E}">
        <p14:creationId xmlns:p14="http://schemas.microsoft.com/office/powerpoint/2010/main" val="7265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65" y="0"/>
            <a:ext cx="6876535" cy="68765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290" y="2563897"/>
            <a:ext cx="4080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 = P (1+R)</a:t>
            </a:r>
            <a:r>
              <a:rPr lang="en-US" sz="3600" baseline="30000" dirty="0" smtClean="0">
                <a:latin typeface="Arial Black" panose="020B0A04020102020204" pitchFamily="34" charset="0"/>
                <a:cs typeface="Arial" panose="020B0604020202020204" pitchFamily="34" charset="0"/>
              </a:rPr>
              <a:t>N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 smtClean="0">
                <a:latin typeface="Arial Narrow" pitchFamily="34" charset="0"/>
                <a:cs typeface="Arial" panose="020B0604020202020204" pitchFamily="34" charset="0"/>
              </a:rPr>
              <a:t>A = Amount</a:t>
            </a:r>
          </a:p>
          <a:p>
            <a:pPr algn="ctr"/>
            <a:r>
              <a:rPr lang="en-US" sz="2000" dirty="0" smtClean="0">
                <a:latin typeface="Arial Narrow" pitchFamily="34" charset="0"/>
                <a:cs typeface="Arial" panose="020B0604020202020204" pitchFamily="34" charset="0"/>
              </a:rPr>
              <a:t>P = Principal</a:t>
            </a:r>
          </a:p>
          <a:p>
            <a:pPr algn="ctr"/>
            <a:r>
              <a:rPr lang="en-US" sz="2000" dirty="0" smtClean="0">
                <a:latin typeface="Arial Narrow" pitchFamily="34" charset="0"/>
                <a:cs typeface="Arial" panose="020B0604020202020204" pitchFamily="34" charset="0"/>
              </a:rPr>
              <a:t>R = Return</a:t>
            </a:r>
            <a:br>
              <a:rPr lang="en-US" sz="2000" dirty="0" smtClean="0">
                <a:latin typeface="Arial Narrow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 Narrow" pitchFamily="34" charset="0"/>
                <a:cs typeface="Arial" panose="020B0604020202020204" pitchFamily="34" charset="0"/>
              </a:rPr>
              <a:t>N = Time Horizon of Investments</a:t>
            </a:r>
            <a:endParaRPr lang="en-US" sz="2000" dirty="0">
              <a:latin typeface="Arial Narrow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439287"/>
            <a:ext cx="5784980" cy="950976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167942" y="640318"/>
            <a:ext cx="7075713" cy="613150"/>
          </a:xfrm>
        </p:spPr>
        <p:txBody>
          <a:bodyPr>
            <a:noAutofit/>
          </a:bodyPr>
          <a:lstStyle/>
          <a:p>
            <a:r>
              <a:rPr lang="en-US" sz="2800" i="1" dirty="0" smtClean="0">
                <a:latin typeface="Arial Narrow" panose="020B0506020202030204" pitchFamily="34" charset="0"/>
                <a:cs typeface="Arial" panose="020B0604020202020204" pitchFamily="34" charset="0"/>
              </a:rPr>
              <a:t>Secret Sauce T</a:t>
            </a:r>
            <a:r>
              <a:rPr lang="en-US" sz="2800" dirty="0" smtClean="0">
                <a:latin typeface="Arial Narrow" panose="020B0506020202030204" pitchFamily="34" charset="0"/>
                <a:cs typeface="Arial" panose="020B0604020202020204" pitchFamily="34" charset="0"/>
              </a:rPr>
              <a:t>o </a:t>
            </a:r>
            <a:r>
              <a:rPr lang="en-US" sz="2800" dirty="0" smtClean="0">
                <a:latin typeface="Arial Black" pitchFamily="34" charset="0"/>
              </a:rPr>
              <a:t>Wealth Creation</a:t>
            </a:r>
            <a:endParaRPr lang="en-US" sz="28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30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18514" y="1874729"/>
            <a:ext cx="47679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Compound interest is the 8th wonder of the world. He who understands it, Earns it... He who doesn't, Pays it</a:t>
            </a:r>
            <a:r>
              <a:rPr lang="en-I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algn="just"/>
            <a:endParaRPr lang="en-IN" sz="2800" dirty="0">
              <a:solidFill>
                <a:schemeClr val="accent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800" dirty="0">
              <a:solidFill>
                <a:schemeClr val="accent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800" b="1" dirty="0">
                <a:solidFill>
                  <a:schemeClr val="accent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-Albert Einstein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3"/>
          <a:stretch/>
        </p:blipFill>
        <p:spPr>
          <a:xfrm>
            <a:off x="-430314" y="-55098"/>
            <a:ext cx="6547104" cy="69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04" t="72351" r="21047" b="7277"/>
          <a:stretch/>
        </p:blipFill>
        <p:spPr>
          <a:xfrm>
            <a:off x="0" y="5020570"/>
            <a:ext cx="7931592" cy="18374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04" t="3913" r="21047" b="30989"/>
          <a:stretch/>
        </p:blipFill>
        <p:spPr>
          <a:xfrm>
            <a:off x="0" y="-24013"/>
            <a:ext cx="7931591" cy="5871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3755" y="5309310"/>
            <a:ext cx="4868388" cy="1154162"/>
          </a:xfrm>
          <a:prstGeom prst="rect">
            <a:avLst/>
          </a:prstGeom>
          <a:solidFill>
            <a:schemeClr val="tx1">
              <a:alpha val="69804"/>
            </a:schemeClr>
          </a:solidFill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of Compounding </a:t>
            </a:r>
            <a:r>
              <a:rPr lang="en-US" sz="230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</a:t>
            </a:r>
            <a:r>
              <a:rPr lang="en-US" sz="2300" dirty="0" smtClean="0">
                <a:solidFill>
                  <a:schemeClr val="bg1"/>
                </a:solidFill>
                <a:latin typeface="Arial Black" pitchFamily="34" charset="0"/>
              </a:rPr>
              <a:t>OESN’T WORK</a:t>
            </a:r>
            <a:r>
              <a:rPr lang="en-US" sz="2300" dirty="0" smtClean="0">
                <a:solidFill>
                  <a:schemeClr val="bg1"/>
                </a:solidFill>
              </a:rPr>
              <a:t> </a:t>
            </a:r>
            <a:r>
              <a:rPr lang="en-US" sz="23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investment period of 5 Years &amp; below</a:t>
            </a:r>
            <a:endPara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2621" y="2263828"/>
            <a:ext cx="7119522" cy="769441"/>
          </a:xfrm>
          <a:prstGeom prst="rect">
            <a:avLst/>
          </a:prstGeom>
          <a:solidFill>
            <a:srgbClr val="91C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 Investment Plan </a:t>
            </a:r>
            <a:r>
              <a:rPr lang="en-US" sz="2400" dirty="0" smtClean="0">
                <a:solidFill>
                  <a:srgbClr val="0070C0"/>
                </a:solidFill>
                <a:latin typeface="Arial Black" pitchFamily="34" charset="0"/>
              </a:rPr>
              <a:t>(SIP)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400" b="1" dirty="0" smtClean="0">
                <a:solidFill>
                  <a:srgbClr val="0070C0"/>
                </a:solidFill>
                <a:latin typeface="Rupee" panose="02000500000000000000" pitchFamily="2" charset="0"/>
              </a:rPr>
              <a:t>`</a:t>
            </a:r>
            <a:r>
              <a:rPr lang="en-US" sz="2000" dirty="0" smtClean="0">
                <a:solidFill>
                  <a:srgbClr val="0070C0"/>
                </a:solidFill>
                <a:latin typeface="Arial Black" pitchFamily="34" charset="0"/>
              </a:rPr>
              <a:t> 25000 per month;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amounting to an Investment of </a:t>
            </a:r>
            <a:r>
              <a:rPr lang="en-US" sz="2000" b="1" dirty="0">
                <a:solidFill>
                  <a:srgbClr val="0070C0"/>
                </a:solidFill>
                <a:latin typeface="Rupee" panose="02000500000000000000" pitchFamily="2" charset="0"/>
              </a:rPr>
              <a:t>`</a:t>
            </a:r>
            <a:r>
              <a:rPr lang="en-US" dirty="0" smtClean="0">
                <a:solidFill>
                  <a:srgbClr val="0070C0"/>
                </a:solidFill>
                <a:latin typeface="Arial Black" pitchFamily="34" charset="0"/>
              </a:rPr>
              <a:t> 15 Lakhs per 5 Years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0019" y="3554299"/>
            <a:ext cx="6782124" cy="40011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Investment of </a:t>
            </a:r>
            <a:r>
              <a:rPr lang="en-US" sz="2000" b="1" dirty="0">
                <a:solidFill>
                  <a:srgbClr val="002060"/>
                </a:solidFill>
                <a:latin typeface="Rupee" panose="02000500000000000000" pitchFamily="2" charset="0"/>
              </a:rPr>
              <a:t>`</a:t>
            </a:r>
            <a:r>
              <a:rPr lang="en-US" sz="2000" dirty="0" smtClean="0">
                <a:solidFill>
                  <a:srgbClr val="002060"/>
                </a:solidFill>
                <a:latin typeface="Rupee" panose="02000500000000000000" pitchFamily="2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Arial Black" pitchFamily="34" charset="0"/>
              </a:rPr>
              <a:t>15 Lakhs 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grows to </a:t>
            </a:r>
            <a:r>
              <a:rPr lang="en-US" sz="2000" b="1" dirty="0">
                <a:solidFill>
                  <a:srgbClr val="002060"/>
                </a:solidFill>
                <a:latin typeface="Rupee" panose="02000500000000000000" pitchFamily="2" charset="0"/>
              </a:rPr>
              <a:t>`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Arial Black" pitchFamily="34" charset="0"/>
              </a:rPr>
              <a:t>18.29 Lakhs only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3755" y="4397140"/>
            <a:ext cx="4868388" cy="646331"/>
          </a:xfrm>
          <a:prstGeom prst="rect">
            <a:avLst/>
          </a:prstGeom>
          <a:solidFill>
            <a:srgbClr val="0065B3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Compounded Annual Growth Rate </a:t>
            </a:r>
          </a:p>
          <a:p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itchFamily="34" charset="0"/>
              </a:rPr>
              <a:t>(CAGR): 8.12%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51015" y="570342"/>
            <a:ext cx="3791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hlinkClick r:id="rId4"/>
              </a:rPr>
              <a:t>http://www.moneycontrol.com/mutual-funds/nav/hdfc-top-200-fund/sip-calculator-MZU009.html</a:t>
            </a:r>
            <a:endParaRPr lang="en-US" sz="1200" dirty="0" smtClean="0"/>
          </a:p>
        </p:txBody>
      </p:sp>
      <p:sp>
        <p:nvSpPr>
          <p:cNvPr id="2" name="Rounded Rectangle 1"/>
          <p:cNvSpPr/>
          <p:nvPr/>
        </p:nvSpPr>
        <p:spPr>
          <a:xfrm>
            <a:off x="359045" y="2139352"/>
            <a:ext cx="3850646" cy="1347077"/>
          </a:xfrm>
          <a:prstGeom prst="roundRect">
            <a:avLst/>
          </a:prstGeom>
          <a:noFill/>
          <a:ln w="38100">
            <a:solidFill>
              <a:srgbClr val="91C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359043" y="4623759"/>
            <a:ext cx="6150939" cy="10869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>
            <a:off x="359044" y="3554299"/>
            <a:ext cx="4195703" cy="60627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5308830" y="152866"/>
            <a:ext cx="3053774" cy="2084864"/>
          </a:xfrm>
          <a:prstGeom prst="ellipse">
            <a:avLst/>
          </a:prstGeom>
          <a:solidFill>
            <a:schemeClr val="tx1"/>
          </a:solidFill>
          <a:ln w="168275">
            <a:solidFill>
              <a:schemeClr val="tx1">
                <a:lumMod val="6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SIP of</a:t>
            </a:r>
            <a:r>
              <a:rPr lang="en-IN" sz="2200" b="1" dirty="0">
                <a:solidFill>
                  <a:schemeClr val="accent3"/>
                </a:solidFill>
              </a:rPr>
              <a:t> </a:t>
            </a:r>
            <a:endParaRPr lang="en-IN" sz="2200" b="1" dirty="0" smtClean="0">
              <a:solidFill>
                <a:schemeClr val="accent3"/>
              </a:solidFill>
            </a:endParaRPr>
          </a:p>
          <a:p>
            <a:pPr algn="ctr"/>
            <a:r>
              <a:rPr lang="en-IN" sz="2200" b="1" dirty="0" smtClean="0">
                <a:solidFill>
                  <a:schemeClr val="accent3"/>
                </a:solidFill>
                <a:latin typeface="Rupee" panose="02000500000000000000" pitchFamily="2" charset="0"/>
              </a:rPr>
              <a:t>`</a:t>
            </a:r>
            <a:r>
              <a:rPr lang="en-IN" sz="22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25,000/-  </a:t>
            </a:r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month </a:t>
            </a:r>
            <a:r>
              <a:rPr lang="en-IN" sz="22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22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IN" sz="22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90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3189255"/>
            <a:ext cx="2554818" cy="23559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841" y="3209018"/>
            <a:ext cx="2585415" cy="23559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1" y="3189255"/>
            <a:ext cx="2539520" cy="23559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892" y="3189255"/>
            <a:ext cx="2661906" cy="235594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494837"/>
            <a:ext cx="5885620" cy="950976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7503" y="4918627"/>
            <a:ext cx="2522457" cy="646331"/>
          </a:xfrm>
          <a:prstGeom prst="rect">
            <a:avLst/>
          </a:prstGeom>
          <a:solidFill>
            <a:srgbClr val="000000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Franklin India Index Fund - NSE Nifty Plan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36320" y="5076889"/>
            <a:ext cx="2522457" cy="369332"/>
          </a:xfrm>
          <a:prstGeom prst="rect">
            <a:avLst/>
          </a:prstGeom>
          <a:solidFill>
            <a:srgbClr val="000000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SBI Magnum </a:t>
            </a:r>
            <a:r>
              <a:rPr lang="en-US" dirty="0" smtClean="0"/>
              <a:t>Equity</a:t>
            </a:r>
            <a:r>
              <a:rPr lang="en-US" dirty="0"/>
              <a:t> Fund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52787" y="5057126"/>
            <a:ext cx="2522457" cy="369332"/>
          </a:xfrm>
          <a:prstGeom prst="rect">
            <a:avLst/>
          </a:prstGeom>
          <a:solidFill>
            <a:srgbClr val="000000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UTI </a:t>
            </a:r>
            <a:r>
              <a:rPr lang="en-US" dirty="0"/>
              <a:t>Equity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06617" y="4918627"/>
            <a:ext cx="2522457" cy="646331"/>
          </a:xfrm>
          <a:prstGeom prst="rect">
            <a:avLst/>
          </a:prstGeom>
          <a:solidFill>
            <a:srgbClr val="000000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Franklin India </a:t>
            </a:r>
            <a:r>
              <a:rPr lang="en-US" dirty="0" err="1"/>
              <a:t>Bluechip</a:t>
            </a:r>
            <a:r>
              <a:rPr lang="en-US" dirty="0"/>
              <a:t> Fund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9312" y="599834"/>
            <a:ext cx="33305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5 year return</a:t>
            </a:r>
            <a:endParaRPr lang="en-US" sz="3200" dirty="0">
              <a:effectLst/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9312" y="1049587"/>
            <a:ext cx="517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much 15  lakh grows in some other funds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9222004" y="599834"/>
            <a:ext cx="2291682" cy="2291682"/>
          </a:xfrm>
          <a:prstGeom prst="ellipse">
            <a:avLst/>
          </a:prstGeom>
          <a:solidFill>
            <a:schemeClr val="tx1"/>
          </a:solidFill>
          <a:ln w="168275">
            <a:solidFill>
              <a:schemeClr val="tx1">
                <a:lumMod val="6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SIP of</a:t>
            </a:r>
            <a:r>
              <a:rPr lang="en-IN" sz="2200" b="1" dirty="0">
                <a:solidFill>
                  <a:schemeClr val="accent3"/>
                </a:solidFill>
              </a:rPr>
              <a:t> </a:t>
            </a:r>
            <a:endParaRPr lang="en-IN" sz="2200" b="1" dirty="0" smtClean="0">
              <a:solidFill>
                <a:schemeClr val="accent3"/>
              </a:solidFill>
            </a:endParaRPr>
          </a:p>
          <a:p>
            <a:pPr algn="ctr"/>
            <a:r>
              <a:rPr lang="en-IN" sz="2200" b="1" dirty="0" smtClean="0">
                <a:solidFill>
                  <a:schemeClr val="accent3"/>
                </a:solidFill>
                <a:latin typeface="Rupee" panose="02000500000000000000" pitchFamily="2" charset="0"/>
              </a:rPr>
              <a:t>`</a:t>
            </a:r>
            <a:r>
              <a:rPr lang="en-IN" sz="22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25,000/-  </a:t>
            </a:r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month </a:t>
            </a:r>
            <a:r>
              <a:rPr lang="en-IN" sz="22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IN" sz="22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yrs</a:t>
            </a:r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09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9" t="3128" r="20201" b="32981"/>
          <a:stretch/>
        </p:blipFill>
        <p:spPr bwMode="auto">
          <a:xfrm>
            <a:off x="0" y="0"/>
            <a:ext cx="7546820" cy="5437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9" t="70912" r="20201" b="9168"/>
          <a:stretch/>
        </p:blipFill>
        <p:spPr bwMode="auto">
          <a:xfrm>
            <a:off x="0" y="5295900"/>
            <a:ext cx="754682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97892" y="4910711"/>
            <a:ext cx="4974957" cy="830997"/>
          </a:xfrm>
          <a:prstGeom prst="rect">
            <a:avLst/>
          </a:prstGeom>
          <a:solidFill>
            <a:schemeClr val="tx1">
              <a:alpha val="69804"/>
            </a:schemeClr>
          </a:solidFill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long term horizon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WORKS LIKE MAGIC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6628" y="2237730"/>
            <a:ext cx="7056221" cy="677108"/>
          </a:xfrm>
          <a:prstGeom prst="rect">
            <a:avLst/>
          </a:prstGeom>
          <a:solidFill>
            <a:srgbClr val="91C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5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 Investment Plan </a:t>
            </a:r>
            <a:r>
              <a:rPr lang="en-US" sz="2000" dirty="0">
                <a:solidFill>
                  <a:srgbClr val="0065B3"/>
                </a:solidFill>
                <a:latin typeface="Arial Black" pitchFamily="34" charset="0"/>
              </a:rPr>
              <a:t>(SIP</a:t>
            </a:r>
            <a:r>
              <a:rPr lang="en-US" sz="2000" dirty="0" smtClean="0">
                <a:solidFill>
                  <a:srgbClr val="0065B3"/>
                </a:solidFill>
                <a:latin typeface="Arial Black" pitchFamily="34" charset="0"/>
              </a:rPr>
              <a:t>) </a:t>
            </a:r>
            <a:r>
              <a:rPr lang="en-US" dirty="0" smtClean="0">
                <a:solidFill>
                  <a:srgbClr val="0065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 </a:t>
            </a:r>
            <a:r>
              <a:rPr lang="en-US" dirty="0" err="1" smtClean="0">
                <a:solidFill>
                  <a:srgbClr val="0065B3"/>
                </a:solidFill>
                <a:latin typeface="Arial Black" pitchFamily="34" charset="0"/>
              </a:rPr>
              <a:t>Rs</a:t>
            </a:r>
            <a:r>
              <a:rPr lang="en-US" dirty="0" smtClean="0">
                <a:solidFill>
                  <a:srgbClr val="0065B3"/>
                </a:solidFill>
                <a:latin typeface="Arial Black" pitchFamily="34" charset="0"/>
              </a:rPr>
              <a:t> </a:t>
            </a:r>
            <a:r>
              <a:rPr lang="en-US" dirty="0">
                <a:solidFill>
                  <a:srgbClr val="0065B3"/>
                </a:solidFill>
                <a:latin typeface="Arial Black" pitchFamily="34" charset="0"/>
              </a:rPr>
              <a:t>25000 per month;</a:t>
            </a:r>
          </a:p>
          <a:p>
            <a:r>
              <a:rPr lang="en-US" dirty="0">
                <a:solidFill>
                  <a:srgbClr val="0065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amounting </a:t>
            </a:r>
            <a:r>
              <a:rPr lang="en-US" dirty="0" smtClean="0">
                <a:solidFill>
                  <a:srgbClr val="0065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an </a:t>
            </a:r>
            <a:r>
              <a:rPr lang="en-US" dirty="0">
                <a:solidFill>
                  <a:srgbClr val="0065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of </a:t>
            </a:r>
            <a:r>
              <a:rPr lang="en-US" dirty="0" err="1" smtClean="0">
                <a:solidFill>
                  <a:srgbClr val="0065B3"/>
                </a:solidFill>
                <a:latin typeface="Arial Black" pitchFamily="34" charset="0"/>
              </a:rPr>
              <a:t>Rs</a:t>
            </a:r>
            <a:r>
              <a:rPr lang="en-US" dirty="0" smtClean="0">
                <a:solidFill>
                  <a:srgbClr val="0065B3"/>
                </a:solidFill>
                <a:latin typeface="Arial Black" pitchFamily="34" charset="0"/>
              </a:rPr>
              <a:t> </a:t>
            </a:r>
            <a:r>
              <a:rPr lang="en-US" dirty="0">
                <a:solidFill>
                  <a:srgbClr val="0065B3"/>
                </a:solidFill>
                <a:latin typeface="Arial Black" pitchFamily="34" charset="0"/>
              </a:rPr>
              <a:t>45 Lakhs over 15 Years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4793" y="3347333"/>
            <a:ext cx="6918055" cy="40011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Investment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 dirty="0" err="1" smtClean="0">
                <a:latin typeface="Arial Black" pitchFamily="34" charset="0"/>
              </a:rPr>
              <a:t>Rs</a:t>
            </a:r>
            <a:r>
              <a:rPr lang="en-US" sz="2000" dirty="0" smtClean="0">
                <a:latin typeface="Arial Black" pitchFamily="34" charset="0"/>
              </a:rPr>
              <a:t> </a:t>
            </a:r>
            <a:r>
              <a:rPr lang="en-US" sz="2000" dirty="0">
                <a:latin typeface="Arial Black" pitchFamily="34" charset="0"/>
              </a:rPr>
              <a:t>45 Lakhs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grows  to </a:t>
            </a:r>
            <a:r>
              <a:rPr lang="en-US" sz="2000" dirty="0" err="1" smtClean="0">
                <a:latin typeface="Arial Black" pitchFamily="34" charset="0"/>
              </a:rPr>
              <a:t>Rs</a:t>
            </a:r>
            <a:r>
              <a:rPr lang="en-US" sz="2000" dirty="0" smtClean="0">
                <a:latin typeface="Arial Black" pitchFamily="34" charset="0"/>
              </a:rPr>
              <a:t> </a:t>
            </a:r>
            <a:r>
              <a:rPr lang="en-US" sz="2000" dirty="0">
                <a:latin typeface="Arial Black" pitchFamily="34" charset="0"/>
              </a:rPr>
              <a:t>238 Lakhs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7893" y="4101987"/>
            <a:ext cx="4974957" cy="677108"/>
          </a:xfrm>
          <a:prstGeom prst="rect">
            <a:avLst/>
          </a:prstGeom>
          <a:solidFill>
            <a:srgbClr val="0070C0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Compounded Annual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Growth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sz="2000" b="1" dirty="0" smtClean="0">
                <a:latin typeface="Arial Black" pitchFamily="34" charset="0"/>
              </a:rPr>
              <a:t>(</a:t>
            </a:r>
            <a:r>
              <a:rPr lang="en-US" sz="2000" b="1" dirty="0">
                <a:latin typeface="Arial Black" pitchFamily="34" charset="0"/>
              </a:rPr>
              <a:t>CAGR) : 20.1%</a:t>
            </a:r>
            <a:endParaRPr lang="en-US" b="1" dirty="0">
              <a:latin typeface="Arial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1015" y="837042"/>
            <a:ext cx="3791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hlinkClick r:id="rId3"/>
              </a:rPr>
              <a:t>http://www.moneycontrol.com/mutual-funds/nav/hdfc-top-200-fund/sip-calculator-MZU009.html</a:t>
            </a:r>
            <a:endParaRPr lang="en-US" sz="1200" dirty="0" smtClean="0"/>
          </a:p>
        </p:txBody>
      </p:sp>
      <p:sp>
        <p:nvSpPr>
          <p:cNvPr id="17" name="Rounded Rectangle 16"/>
          <p:cNvSpPr/>
          <p:nvPr/>
        </p:nvSpPr>
        <p:spPr>
          <a:xfrm>
            <a:off x="206643" y="1981745"/>
            <a:ext cx="3850646" cy="1204470"/>
          </a:xfrm>
          <a:prstGeom prst="roundRect">
            <a:avLst/>
          </a:prstGeom>
          <a:noFill/>
          <a:ln w="38100">
            <a:solidFill>
              <a:srgbClr val="91C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206643" y="4235634"/>
            <a:ext cx="5984607" cy="1086921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ounded Rectangle 18"/>
          <p:cNvSpPr/>
          <p:nvPr/>
        </p:nvSpPr>
        <p:spPr>
          <a:xfrm>
            <a:off x="206643" y="3233033"/>
            <a:ext cx="4041507" cy="606273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5308830" y="152866"/>
            <a:ext cx="3053774" cy="2084864"/>
          </a:xfrm>
          <a:prstGeom prst="ellipse">
            <a:avLst/>
          </a:prstGeom>
          <a:solidFill>
            <a:schemeClr val="tx1"/>
          </a:solidFill>
          <a:ln w="168275">
            <a:solidFill>
              <a:schemeClr val="tx1">
                <a:lumMod val="6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SIP of</a:t>
            </a:r>
            <a:r>
              <a:rPr lang="en-IN" sz="2200" b="1" dirty="0">
                <a:solidFill>
                  <a:schemeClr val="accent3"/>
                </a:solidFill>
              </a:rPr>
              <a:t> </a:t>
            </a:r>
            <a:endParaRPr lang="en-IN" sz="2200" b="1" dirty="0" smtClean="0">
              <a:solidFill>
                <a:schemeClr val="accent3"/>
              </a:solidFill>
            </a:endParaRPr>
          </a:p>
          <a:p>
            <a:pPr algn="ctr"/>
            <a:r>
              <a:rPr lang="en-IN" sz="2200" b="1" dirty="0" smtClean="0">
                <a:solidFill>
                  <a:schemeClr val="accent3"/>
                </a:solidFill>
                <a:latin typeface="Rupee" panose="02000500000000000000" pitchFamily="2" charset="0"/>
              </a:rPr>
              <a:t>`</a:t>
            </a:r>
            <a:r>
              <a:rPr lang="en-IN" sz="22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25,000/-  </a:t>
            </a:r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month </a:t>
            </a:r>
            <a:r>
              <a:rPr lang="en-IN" sz="22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15 yrs</a:t>
            </a:r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4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06" y="3164429"/>
            <a:ext cx="2554818" cy="232939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841" y="3170918"/>
            <a:ext cx="2585414" cy="23559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1" y="3151155"/>
            <a:ext cx="2539519" cy="23559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79" y="3151155"/>
            <a:ext cx="2614333" cy="235594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494837"/>
            <a:ext cx="5885620" cy="950976"/>
          </a:xfrm>
          <a:prstGeom prst="rect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7503" y="4880527"/>
            <a:ext cx="2522457" cy="646331"/>
          </a:xfrm>
          <a:prstGeom prst="rect">
            <a:avLst/>
          </a:prstGeom>
          <a:solidFill>
            <a:srgbClr val="000000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Franklin India Index Fund - NSE Nifty Plan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36320" y="5038789"/>
            <a:ext cx="2522457" cy="369332"/>
          </a:xfrm>
          <a:prstGeom prst="rect">
            <a:avLst/>
          </a:prstGeom>
          <a:solidFill>
            <a:srgbClr val="000000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SBI Magnum </a:t>
            </a:r>
            <a:r>
              <a:rPr lang="en-US" dirty="0" smtClean="0"/>
              <a:t>Equity</a:t>
            </a:r>
            <a:r>
              <a:rPr lang="en-US" dirty="0"/>
              <a:t> Fund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52787" y="5019026"/>
            <a:ext cx="2522457" cy="369332"/>
          </a:xfrm>
          <a:prstGeom prst="rect">
            <a:avLst/>
          </a:prstGeom>
          <a:solidFill>
            <a:srgbClr val="000000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UTI </a:t>
            </a:r>
            <a:r>
              <a:rPr lang="en-US" dirty="0"/>
              <a:t>Equity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06617" y="4880527"/>
            <a:ext cx="2522457" cy="646331"/>
          </a:xfrm>
          <a:prstGeom prst="rect">
            <a:avLst/>
          </a:prstGeom>
          <a:solidFill>
            <a:srgbClr val="000000">
              <a:alpha val="6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Franklin India </a:t>
            </a:r>
            <a:r>
              <a:rPr lang="en-US" dirty="0" err="1"/>
              <a:t>Bluechip</a:t>
            </a:r>
            <a:r>
              <a:rPr lang="en-US" dirty="0"/>
              <a:t> Fund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9312" y="599834"/>
            <a:ext cx="37793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 Black" panose="020B0A04020102020204" pitchFamily="34" charset="0"/>
              </a:rPr>
              <a:t>15 </a:t>
            </a:r>
            <a:r>
              <a:rPr lang="en-US" sz="3200" b="1" dirty="0">
                <a:latin typeface="Arial Black" panose="020B0A04020102020204" pitchFamily="34" charset="0"/>
              </a:rPr>
              <a:t>year return</a:t>
            </a:r>
            <a:endParaRPr lang="en-US" sz="3200" dirty="0">
              <a:effectLst/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9312" y="1049587"/>
            <a:ext cx="517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much 45  lakh grows in some other funds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9222004" y="599834"/>
            <a:ext cx="2291682" cy="2291682"/>
          </a:xfrm>
          <a:prstGeom prst="ellipse">
            <a:avLst/>
          </a:prstGeom>
          <a:solidFill>
            <a:schemeClr val="tx1"/>
          </a:solidFill>
          <a:ln w="168275">
            <a:solidFill>
              <a:schemeClr val="tx1">
                <a:lumMod val="6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SIP of</a:t>
            </a:r>
            <a:r>
              <a:rPr lang="en-IN" sz="2200" b="1" dirty="0">
                <a:solidFill>
                  <a:schemeClr val="accent3"/>
                </a:solidFill>
              </a:rPr>
              <a:t> </a:t>
            </a:r>
            <a:endParaRPr lang="en-IN" sz="2200" b="1" dirty="0" smtClean="0">
              <a:solidFill>
                <a:schemeClr val="accent3"/>
              </a:solidFill>
            </a:endParaRPr>
          </a:p>
          <a:p>
            <a:pPr algn="ctr"/>
            <a:r>
              <a:rPr lang="en-IN" sz="2200" b="1" dirty="0" smtClean="0">
                <a:solidFill>
                  <a:schemeClr val="accent3"/>
                </a:solidFill>
                <a:latin typeface="Rupee" panose="02000500000000000000" pitchFamily="2" charset="0"/>
              </a:rPr>
              <a:t>`</a:t>
            </a:r>
            <a:r>
              <a:rPr lang="en-IN" sz="22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25,000/-  </a:t>
            </a:r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month </a:t>
            </a:r>
            <a:r>
              <a:rPr lang="en-IN" sz="22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15 yrs</a:t>
            </a:r>
            <a:r>
              <a:rPr lang="en-IN" sz="2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4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 Design Teal 16x9">
  <a:themeElements>
    <a:clrScheme name="Custom 9">
      <a:dk1>
        <a:sysClr val="windowText" lastClr="000000"/>
      </a:dk1>
      <a:lt1>
        <a:sysClr val="window" lastClr="FFFFFF"/>
      </a:lt1>
      <a:dk2>
        <a:srgbClr val="242852"/>
      </a:dk2>
      <a:lt2>
        <a:srgbClr val="3EBBF0"/>
      </a:lt2>
      <a:accent1>
        <a:srgbClr val="00B0F0"/>
      </a:accent1>
      <a:accent2>
        <a:srgbClr val="1098D2"/>
      </a:accent2>
      <a:accent3>
        <a:srgbClr val="0E57C4"/>
      </a:accent3>
      <a:accent4>
        <a:srgbClr val="0070C0"/>
      </a:accent4>
      <a:accent5>
        <a:srgbClr val="1E5F9F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BBF5D7C-90AF-408A-B515-5CD5355B6C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3128</TotalTime>
  <Words>454</Words>
  <Application>Microsoft Office PowerPoint</Application>
  <PresentationFormat>Custom</PresentationFormat>
  <Paragraphs>94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Banded Design Teal 16x9</vt:lpstr>
      <vt:lpstr>PowerPoint Presentation</vt:lpstr>
      <vt:lpstr>PowerPoint Presentation</vt:lpstr>
      <vt:lpstr>PowerPoint Presentation</vt:lpstr>
      <vt:lpstr>Secret Sauce To Wealth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….But What About Risk?</vt:lpstr>
      <vt:lpstr>Equity Investments – Gain &amp; Loss Probability</vt:lpstr>
      <vt:lpstr>Try to evaluate any period of 10 years</vt:lpstr>
      <vt:lpstr>PowerPoint Presentation</vt:lpstr>
      <vt:lpstr>Don’t wait any more Start your  Wealth Accumulation Journey NOW?</vt:lpstr>
      <vt:lpstr>Your Investment Plan Selfie #IPSelfie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Trailer</dc:title>
  <dc:creator>Anime_Maniac</dc:creator>
  <cp:lastModifiedBy>3Eadvi3</cp:lastModifiedBy>
  <cp:revision>98</cp:revision>
  <dcterms:created xsi:type="dcterms:W3CDTF">2016-03-16T11:12:06Z</dcterms:created>
  <dcterms:modified xsi:type="dcterms:W3CDTF">2016-04-09T09:42:35Z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TC028952549991</vt:lpwstr>
  </property>
</Properties>
</file>